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36768222" r:id="rId1"/>
  </p:sldMasterIdLst>
  <p:sldIdLst>
    <p:sldId id="256" r:id="rId2"/>
    <p:sldId id="257" r:id="rId3"/>
    <p:sldId id="264" r:id="rId4"/>
    <p:sldId id="259" r:id="rId5"/>
    <p:sldId id="266" r:id="rId6"/>
    <p:sldId id="261" r:id="rId7"/>
    <p:sldId id="267" r:id="rId8"/>
    <p:sldId id="262" r:id="rId9"/>
    <p:sldId id="263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36768223" r:id="rId1"/>
    <p:sldLayoutId id="2436768224" r:id="rId2"/>
    <p:sldLayoutId id="2436768225" r:id="rId3"/>
    <p:sldLayoutId id="2436768226" r:id="rId4"/>
    <p:sldLayoutId id="2436768227" r:id="rId5"/>
    <p:sldLayoutId id="2436768228" r:id="rId6"/>
    <p:sldLayoutId id="2436768229" r:id="rId7"/>
    <p:sldLayoutId id="2436768230" r:id="rId8"/>
    <p:sldLayoutId id="2436768231" r:id="rId9"/>
    <p:sldLayoutId id="2436768232" r:id="rId10"/>
    <p:sldLayoutId id="2436768233" r:id="rId11"/>
    <p:sldLayoutId id="24367682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381000" y="1333500"/>
            <a:ext cx="5334000" cy="1938992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Система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работы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по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организации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летнего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оздоровительного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4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периода</a:t>
            </a:r>
            <a:r>
              <a:rPr lang="en-US" sz="24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в </a:t>
            </a:r>
            <a:endParaRPr lang="ru-RU" sz="2400" b="1" dirty="0">
              <a:solidFill>
                <a:srgbClr val="00008B">
                  <a:alpha val="100000"/>
                </a:srgbClr>
              </a:solidFill>
              <a:latin typeface="Calibri"/>
            </a:endParaRPr>
          </a:p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М</a:t>
            </a:r>
            <a:r>
              <a:rPr lang="ru-RU" sz="24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БДОУ «Детский сад № 459»</a:t>
            </a:r>
            <a:endParaRPr lang="ru-RU" sz="2400" b="1" u="none" strike="noStrike" cap="none" spc="0" dirty="0" smtClean="0">
              <a:solidFill>
                <a:srgbClr val="00008B">
                  <a:alpha val="100000"/>
                </a:srgbClr>
              </a:solidFill>
              <a:latin typeface="Calibri"/>
            </a:endParaRPr>
          </a:p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ru-RU" sz="24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Нижегородского района города Нижнего Новгорода</a:t>
            </a:r>
            <a:endParaRPr lang="en-US" sz="24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Летний оздоровительный период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031325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r>
              <a:rPr lang="ru-RU" i="1" dirty="0" smtClean="0"/>
              <a:t>Чтобы </a:t>
            </a:r>
            <a:r>
              <a:rPr lang="ru-RU" i="1" dirty="0"/>
              <a:t>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движении.</a:t>
            </a:r>
            <a:endParaRPr lang="ru-RU" dirty="0"/>
          </a:p>
          <a:p>
            <a:r>
              <a:rPr lang="ru-RU" i="1" dirty="0" smtClean="0"/>
              <a:t>                                                            Жан </a:t>
            </a:r>
            <a:r>
              <a:rPr lang="ru-RU" i="1" dirty="0"/>
              <a:t>Жак Руссо</a:t>
            </a:r>
            <a:endParaRPr lang="ru-RU" dirty="0"/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5" name="Picture 2" descr="C:\Users\Людмила\Downloads\j1IFNFerBMg1KGje_FF0re7CqakdjZ_dn4txL0s3fMoQFkHvfLGVP5KS0MDHvEdTVteSPP1SRIh1kxAsH4RU30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3678"/>
            <a:ext cx="3453411" cy="26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01566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Принципы </a:t>
            </a:r>
          </a:p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планирования оздоровительной работы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5324028" cy="3016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endParaRPr lang="ru-RU" dirty="0"/>
          </a:p>
          <a:p>
            <a:r>
              <a:rPr lang="ru-RU" dirty="0"/>
              <a:t>·         </a:t>
            </a:r>
            <a:r>
              <a:rPr lang="ru-RU" sz="1400" dirty="0"/>
              <a:t>комплексное использование профилактических, закаливающих и </a:t>
            </a:r>
            <a:r>
              <a:rPr lang="ru-RU" sz="1400" dirty="0" smtClean="0"/>
              <a:t>оздоровительных мероприятий;</a:t>
            </a:r>
            <a:r>
              <a:rPr lang="ru-RU" sz="1400" dirty="0"/>
              <a:t>                                                                                       </a:t>
            </a:r>
          </a:p>
          <a:p>
            <a:r>
              <a:rPr lang="ru-RU" sz="1400" dirty="0"/>
              <a:t>·         формирование положительной мотивации у детей</a:t>
            </a:r>
            <a:r>
              <a:rPr lang="ru-RU" sz="1400" dirty="0" smtClean="0"/>
              <a:t>, родителей </a:t>
            </a:r>
            <a:r>
              <a:rPr lang="ru-RU" sz="1400" dirty="0"/>
              <a:t>и педагогов к проведению профилактических закаливающих и оздоровительных мероприятий;</a:t>
            </a:r>
          </a:p>
          <a:p>
            <a:r>
              <a:rPr lang="ru-RU" sz="1400" dirty="0"/>
              <a:t>·         повышение эффективности системы профилактических и оздоровительных мероприятий за счет соблюдения элементарных  правил и нормативов: оптимального двигательного режима, физической нагрузки, санитарного состояния учреждения, организации питания, воздушно-теплового режима и водоснабжения.</a:t>
            </a:r>
            <a:endParaRPr lang="ru-RU" sz="1400" dirty="0">
              <a:effectLst/>
            </a:endParaRPr>
          </a:p>
        </p:txBody>
      </p:sp>
      <p:pic>
        <p:nvPicPr>
          <p:cNvPr id="2051" name="Picture 3" descr="C:\Users\Людмила\Downloads\6yvTU8XvuilujrJJfG7S_ywyNCgkQM3wkQ7Irav8XuTV07NWlUZAKFdhgYWQSG64cArC76gs_ouM2itaUeBy84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1" y="1500758"/>
            <a:ext cx="2386111" cy="31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4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 dirty="0" err="1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Цел</a:t>
            </a:r>
            <a:r>
              <a:rPr lang="ru-RU" sz="3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ь</a:t>
            </a:r>
            <a:r>
              <a:rPr lang="en-US" sz="3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работы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в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летний</a:t>
            </a:r>
            <a:r>
              <a:rPr lang="en-US" sz="3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3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период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41632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lvl="0" fontAlgn="base"/>
            <a:r>
              <a:rPr lang="ru-RU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Цель работы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МБДОУ «Детский сад № 459» </a:t>
            </a:r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 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летний оздоровительный период заключается в создании оптимальных условий для физического, эмоционального и социального развития детей через активное взаимодействие с природой, организацию разнообразной деятельности на свежем воздухе, формирование навыков здорового образа жизни и экологической культуры, а также укрепление сотрудничества с родителями для совместного воспитания и обучения детей. 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3074" name="Picture 2" descr="C:\Users\Людмила\Downloads\ah0qhAA1bT4tPxIAhQAM04ig0Em-WYAMH7O3EbjCXoLcBX1QAmrs-R9oY140xrinKZAETpkwkKbBI6aG3FWurK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3565"/>
            <a:ext cx="3048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01566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Система оздоровления детей в летний </a:t>
            </a: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период в МБДОУ «Детский сад № 459»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2050" name="Picture 2" descr="C:\Users\Людмила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3332"/>
            <a:ext cx="6591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1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01566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Организация летнего  оздоровительного периода включает: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96663"/>
            <a:ext cx="8295456" cy="3323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lvl="0" fontAlgn="base"/>
            <a:r>
              <a:rPr lang="ru-RU" sz="1400" dirty="0" smtClean="0"/>
              <a:t>-соблюдается</a:t>
            </a:r>
            <a:r>
              <a:rPr lang="ru-RU" sz="1400" dirty="0"/>
              <a:t>  режим дня летнего оздоровительного периода, соответствующий </a:t>
            </a:r>
            <a:r>
              <a:rPr lang="ru-RU" sz="1400" dirty="0" smtClean="0"/>
              <a:t>ОП </a:t>
            </a:r>
            <a:r>
              <a:rPr lang="ru-RU" sz="1400" dirty="0"/>
              <a:t>ДОО</a:t>
            </a:r>
            <a:r>
              <a:rPr lang="ru-RU" sz="1400" dirty="0" smtClean="0"/>
              <a:t>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dirty="0" smtClean="0"/>
              <a:t>-организуется </a:t>
            </a:r>
            <a:r>
              <a:rPr lang="ru-RU" sz="1400" dirty="0"/>
              <a:t>предметно-развивающая среда на территории </a:t>
            </a:r>
            <a:r>
              <a:rPr lang="ru-RU" sz="1400" dirty="0" smtClean="0"/>
              <a:t>ДОУ  </a:t>
            </a:r>
            <a:r>
              <a:rPr lang="ru-RU" sz="1400" dirty="0"/>
              <a:t>(оборудование для игровой и познавательно-исследовательской деятельности в песке и воде, выносные зонтики, теневые навесы, </a:t>
            </a:r>
            <a:r>
              <a:rPr lang="ru-RU" sz="1400" dirty="0" smtClean="0"/>
              <a:t> </a:t>
            </a:r>
            <a:r>
              <a:rPr lang="ru-RU" sz="1400" dirty="0"/>
              <a:t>расширяется ассортимент выносного оборудования</a:t>
            </a:r>
            <a:r>
              <a:rPr lang="ru-RU" sz="1400" dirty="0" smtClean="0"/>
              <a:t>);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-</a:t>
            </a:r>
            <a:r>
              <a:rPr lang="ru-RU" sz="1400" dirty="0"/>
              <a:t>различные виды детской деятельности (игровая, коммуникативная, трудовая, познавательно-исследовательская, продуктивная, музыкально-художественная, чтение)и самостоятельная деятельность детей организуются на воздухе</a:t>
            </a:r>
            <a:r>
              <a:rPr lang="ru-RU" sz="1400" dirty="0" smtClean="0"/>
              <a:t>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dirty="0" smtClean="0"/>
              <a:t>-увеличивается </a:t>
            </a:r>
            <a:r>
              <a:rPr lang="ru-RU" sz="1400" dirty="0"/>
              <a:t>продолжительность прогулок и сна (в соответствии с санитарно-эпидемиологическими </a:t>
            </a:r>
            <a:r>
              <a:rPr lang="ru-RU" sz="1400" dirty="0" smtClean="0"/>
              <a:t>требованиями;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-</a:t>
            </a:r>
            <a:r>
              <a:rPr lang="ru-RU" sz="1400" dirty="0"/>
              <a:t>соблюдается питьевой режим летнего оздоровительного периода, соответствующий </a:t>
            </a:r>
            <a:r>
              <a:rPr lang="ru-RU" sz="1400" dirty="0" smtClean="0"/>
              <a:t>ОП ДОУ </a:t>
            </a:r>
            <a:r>
              <a:rPr lang="ru-RU" sz="1400" dirty="0"/>
              <a:t>(питье выдается по первому требованию ребенка</a:t>
            </a:r>
            <a:r>
              <a:rPr lang="ru-RU" sz="1400" dirty="0" smtClean="0"/>
              <a:t>) и др.</a:t>
            </a:r>
            <a:endParaRPr lang="en-US" sz="14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01566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Система закаливающих процедур в </a:t>
            </a: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МБДОУ «Детский сад №  459»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10085"/>
            <a:ext cx="4695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u="sng" dirty="0"/>
              <a:t>Воздушное</a:t>
            </a:r>
          </a:p>
          <a:p>
            <a:r>
              <a:rPr lang="ru-RU" sz="1400" dirty="0"/>
              <a:t>Длительное пребывание детей на свежем </a:t>
            </a:r>
            <a:r>
              <a:rPr lang="ru-RU" sz="1400" dirty="0" smtClean="0"/>
              <a:t>воздухе;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/>
              <a:t>Утренняя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гимнастика</a:t>
            </a:r>
            <a:r>
              <a:rPr lang="ru-RU" sz="1400" b="1" dirty="0" smtClean="0"/>
              <a:t> ( на свежем воздухе)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/>
              <a:t>Совместная</a:t>
            </a:r>
            <a:r>
              <a:rPr lang="en-US" sz="1400" b="1" dirty="0"/>
              <a:t> </a:t>
            </a:r>
            <a:r>
              <a:rPr lang="en-US" sz="1400" b="1" dirty="0" err="1"/>
              <a:t>деятельность</a:t>
            </a:r>
            <a:r>
              <a:rPr lang="en-US" sz="1400" b="1" dirty="0"/>
              <a:t> </a:t>
            </a:r>
            <a:r>
              <a:rPr lang="en-US" sz="1400" b="1" dirty="0" err="1"/>
              <a:t>по</a:t>
            </a:r>
            <a:r>
              <a:rPr lang="en-US" sz="1400" b="1" dirty="0"/>
              <a:t> </a:t>
            </a:r>
            <a:r>
              <a:rPr lang="en-US" sz="1400" b="1" dirty="0" err="1"/>
              <a:t>физическому</a:t>
            </a:r>
            <a:r>
              <a:rPr lang="en-US" sz="1400" b="1" dirty="0"/>
              <a:t> </a:t>
            </a:r>
            <a:r>
              <a:rPr lang="en-US" sz="1400" b="1" dirty="0" err="1" smtClean="0"/>
              <a:t>развитию</a:t>
            </a:r>
            <a:endParaRPr lang="ru-RU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u="sng" dirty="0" smtClean="0"/>
              <a:t>Водное</a:t>
            </a:r>
            <a:endParaRPr lang="ru-RU" sz="1400" b="1" u="sng" dirty="0"/>
          </a:p>
          <a:p>
            <a:r>
              <a:rPr lang="ru-RU" sz="1400" dirty="0"/>
              <a:t>Обширное умывание</a:t>
            </a:r>
            <a:r>
              <a:rPr lang="ru-RU" sz="1400" dirty="0" smtClean="0"/>
              <a:t>.</a:t>
            </a:r>
          </a:p>
          <a:p>
            <a:r>
              <a:rPr lang="en-US" sz="1400" dirty="0" err="1"/>
              <a:t>Мытье</a:t>
            </a:r>
            <a:r>
              <a:rPr lang="en-US" sz="1400" dirty="0"/>
              <a:t> </a:t>
            </a:r>
            <a:r>
              <a:rPr lang="en-US" sz="1400" dirty="0" err="1" smtClean="0"/>
              <a:t>ног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/>
              <a:t>Игры</a:t>
            </a:r>
            <a:r>
              <a:rPr lang="en-US" sz="1400" b="1" dirty="0" smtClean="0"/>
              <a:t> </a:t>
            </a:r>
            <a:r>
              <a:rPr lang="en-US" sz="1400" b="1" dirty="0"/>
              <a:t>с </a:t>
            </a:r>
            <a:r>
              <a:rPr lang="en-US" sz="1400" b="1" dirty="0" err="1" smtClean="0"/>
              <a:t>водой</a:t>
            </a:r>
            <a:endParaRPr lang="ru-RU" sz="1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/>
              <a:t>Световоздушные </a:t>
            </a:r>
            <a:r>
              <a:rPr lang="ru-RU" sz="1400" b="1" dirty="0" smtClean="0"/>
              <a:t>ванны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/>
              <a:t>Солнечные </a:t>
            </a:r>
            <a:r>
              <a:rPr lang="ru-RU" sz="1400" b="1" dirty="0" smtClean="0"/>
              <a:t>ванны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/>
              <a:t>Питьевой</a:t>
            </a:r>
            <a:r>
              <a:rPr lang="en-US" sz="1400" b="1" dirty="0"/>
              <a:t> </a:t>
            </a:r>
            <a:r>
              <a:rPr lang="en-US" sz="1400" b="1" dirty="0" err="1"/>
              <a:t>режим</a:t>
            </a:r>
            <a:endParaRPr lang="ru-RU" sz="1400" b="1" dirty="0"/>
          </a:p>
          <a:p>
            <a:endParaRPr lang="ru-RU" dirty="0"/>
          </a:p>
        </p:txBody>
      </p:sp>
      <p:pic>
        <p:nvPicPr>
          <p:cNvPr id="4098" name="Picture 2" descr="C:\Users\Людмила\Downloads\-5-RrRfIasUO1LiACN-T9SYQP36UiZc0vUXj4GOo9eMgkxiX3T9Hn5tSNs_Fi7bPSCrMCQE_VBQhWtYiJVAr15v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3638"/>
            <a:ext cx="2302713" cy="30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3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Ожидаемые результаты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347614"/>
            <a:ext cx="6696744" cy="36933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риобщение </a:t>
            </a:r>
            <a:r>
              <a:rPr lang="ru-RU" dirty="0"/>
              <a:t>детей к ценностям здорового образа жизни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крепление здоровья,</a:t>
            </a:r>
            <a:r>
              <a:rPr lang="ru-RU" dirty="0"/>
              <a:t> </a:t>
            </a:r>
            <a:r>
              <a:rPr lang="ru-RU" dirty="0" smtClean="0"/>
              <a:t>повышение </a:t>
            </a:r>
            <a:r>
              <a:rPr lang="ru-RU" dirty="0"/>
              <a:t>уровня физического, психического здоровья детей</a:t>
            </a:r>
          </a:p>
          <a:p>
            <a:r>
              <a:rPr lang="ru-RU" dirty="0"/>
              <a:t>·     </a:t>
            </a:r>
            <a:r>
              <a:rPr lang="ru-RU" dirty="0" smtClean="0"/>
              <a:t> </a:t>
            </a:r>
            <a:r>
              <a:rPr lang="ru-RU" dirty="0"/>
              <a:t>развитие эмоционально-волевой сферы воспитанников;</a:t>
            </a:r>
          </a:p>
          <a:p>
            <a:r>
              <a:rPr lang="ru-RU" dirty="0"/>
              <a:t>·     </a:t>
            </a:r>
            <a:r>
              <a:rPr lang="ru-RU" dirty="0" smtClean="0"/>
              <a:t> </a:t>
            </a:r>
            <a:r>
              <a:rPr lang="ru-RU" dirty="0"/>
              <a:t>повышение уровня экологической культуры воспитанников (развитие экологического — гуманного, природоохранного, осознанно-бережного отношения к природе);</a:t>
            </a:r>
          </a:p>
          <a:p>
            <a:r>
              <a:rPr lang="ru-RU" dirty="0"/>
              <a:t>·         повышение уровня коммуникативных способностей детей;</a:t>
            </a:r>
          </a:p>
          <a:p>
            <a:r>
              <a:rPr lang="ru-RU" dirty="0"/>
              <a:t>·         повышение эффективности в работе с родителями по вопросам ЗОЖ;</a:t>
            </a:r>
          </a:p>
          <a:p>
            <a:r>
              <a:rPr lang="ru-RU" dirty="0"/>
              <a:t>·         активизация познавательных интересов детей к трудовой деятельности в природе.</a:t>
            </a:r>
          </a:p>
          <a:p>
            <a:pPr marL="285750" marR="0" lvl="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5122" name="Picture 2" descr="C:\Users\Людмила\Downloads\ADeOMT9Yxq0zg8JL9z8GtwR0MB2eJl4_7DLJwUIJwvPmBcbftt52XyhJ7esilyPU7Dk9U5YSwrI6snc3P2-zCLP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1897596" cy="14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ownloads\0ZTkt94nhGG2E9uyVBjxW910Y6zLkFR1Ct-ztFZanbQpgsttfT58-CesvIlBXadlF0JZEYpHet5qxwQ86-0W1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1" y="3194273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65745" y="381000"/>
            <a:ext cx="8382000" cy="55399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Лето - это маленькая жизнь !</a:t>
            </a:r>
            <a:endParaRPr lang="en-US" sz="3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923678"/>
            <a:ext cx="4623048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lvl="0" fontAlgn="base"/>
            <a:r>
              <a:rPr lang="ru-RU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«Здоровье детей — это самый ценный дар, который мы можем им подарить. </a:t>
            </a:r>
            <a:endParaRPr lang="ru-RU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endParaRPr lang="ru-RU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ru-RU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Оберегая 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их здоровье, мы строим надежный фундамент для их будущей жизни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8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252</Words>
  <Application>Microsoft Office PowerPoint</Application>
  <PresentationFormat>Экран (16:9)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Symbol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Семен Аверьянов</cp:lastModifiedBy>
  <cp:revision>7</cp:revision>
  <dcterms:created xsi:type="dcterms:W3CDTF">2025-05-20T14:39:08Z</dcterms:created>
  <dcterms:modified xsi:type="dcterms:W3CDTF">2025-06-02T16:42:09Z</dcterms:modified>
  <cp:category/>
  <cp:contentStatus/>
</cp:coreProperties>
</file>